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421" r:id="rId3"/>
    <p:sldId id="422" r:id="rId5"/>
    <p:sldId id="423" r:id="rId6"/>
    <p:sldId id="591" r:id="rId7"/>
    <p:sldId id="481" r:id="rId8"/>
    <p:sldId id="606" r:id="rId9"/>
    <p:sldId id="605" r:id="rId10"/>
    <p:sldId id="584" r:id="rId11"/>
    <p:sldId id="595" r:id="rId12"/>
    <p:sldId id="432" r:id="rId13"/>
    <p:sldId id="583" r:id="rId14"/>
    <p:sldId id="475" r:id="rId15"/>
    <p:sldId id="596" r:id="rId16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3" name="lenovo" initials="l" lastIdx="6" clrIdx="2"/>
  <p:cmAuthor id="4" name="Administrator" initials="A" lastIdx="5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9B8"/>
    <a:srgbClr val="404040"/>
    <a:srgbClr val="A4C4DB"/>
    <a:srgbClr val="71ACD8"/>
    <a:srgbClr val="084773"/>
    <a:srgbClr val="088EC7"/>
    <a:srgbClr val="03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55" d="100"/>
          <a:sy n="55" d="100"/>
        </p:scale>
        <p:origin x="298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243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6F9E-52A0-42BB-9B01-582A59B97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1E54-AF4F-4F9B-AA57-5A14EB652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762317" y="3412490"/>
            <a:ext cx="43516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76231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297846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762635" y="2241550"/>
            <a:ext cx="4825365" cy="101409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762635" y="3566795"/>
            <a:ext cx="4351655" cy="42037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147445" y="3834130"/>
            <a:ext cx="4359910" cy="46863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147128" y="2555558"/>
            <a:ext cx="4359910" cy="117221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0543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43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839716"/>
            <a:ext cx="1620202" cy="10182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716"/>
            <a:ext cx="1620202" cy="1018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1"/>
            </p:custDataLst>
          </p:nvPr>
        </p:nvSpPr>
        <p:spPr>
          <a:xfrm>
            <a:off x="52924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446078" y="2804161"/>
            <a:ext cx="4241800" cy="71437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5446395" y="3602355"/>
            <a:ext cx="4241800" cy="42354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60350" y="456565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60350" y="6350000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image" Target="../media/image16.png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0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0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09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8.xml"/><Relationship Id="rId30" Type="http://schemas.openxmlformats.org/officeDocument/2006/relationships/notesSlide" Target="../notesSlides/notesSlide12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238.xml"/><Relationship Id="rId27" Type="http://schemas.openxmlformats.org/officeDocument/2006/relationships/tags" Target="../tags/tag237.xml"/><Relationship Id="rId26" Type="http://schemas.openxmlformats.org/officeDocument/2006/relationships/tags" Target="../tags/tag236.xml"/><Relationship Id="rId25" Type="http://schemas.openxmlformats.org/officeDocument/2006/relationships/tags" Target="../tags/tag235.xml"/><Relationship Id="rId24" Type="http://schemas.openxmlformats.org/officeDocument/2006/relationships/tags" Target="../tags/tag234.xml"/><Relationship Id="rId23" Type="http://schemas.openxmlformats.org/officeDocument/2006/relationships/tags" Target="../tags/tag233.xml"/><Relationship Id="rId22" Type="http://schemas.openxmlformats.org/officeDocument/2006/relationships/tags" Target="../tags/tag232.xml"/><Relationship Id="rId21" Type="http://schemas.openxmlformats.org/officeDocument/2006/relationships/tags" Target="../tags/tag231.xml"/><Relationship Id="rId20" Type="http://schemas.openxmlformats.org/officeDocument/2006/relationships/tags" Target="../tags/tag230.xml"/><Relationship Id="rId2" Type="http://schemas.openxmlformats.org/officeDocument/2006/relationships/image" Target="../media/image2.png"/><Relationship Id="rId19" Type="http://schemas.openxmlformats.org/officeDocument/2006/relationships/tags" Target="../tags/tag229.xml"/><Relationship Id="rId18" Type="http://schemas.openxmlformats.org/officeDocument/2006/relationships/tags" Target="../tags/tag228.xml"/><Relationship Id="rId17" Type="http://schemas.openxmlformats.org/officeDocument/2006/relationships/tags" Target="../tags/tag227.xml"/><Relationship Id="rId16" Type="http://schemas.openxmlformats.org/officeDocument/2006/relationships/tags" Target="../tags/tag226.xml"/><Relationship Id="rId15" Type="http://schemas.openxmlformats.org/officeDocument/2006/relationships/tags" Target="../tags/tag225.xml"/><Relationship Id="rId14" Type="http://schemas.openxmlformats.org/officeDocument/2006/relationships/image" Target="../media/image18.jpeg"/><Relationship Id="rId13" Type="http://schemas.openxmlformats.org/officeDocument/2006/relationships/tags" Target="../tags/tag224.xml"/><Relationship Id="rId12" Type="http://schemas.openxmlformats.org/officeDocument/2006/relationships/image" Target="../media/image17.jpeg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tags" Target="../tags/tag21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jpeg"/><Relationship Id="rId7" Type="http://schemas.openxmlformats.org/officeDocument/2006/relationships/tags" Target="../tags/tag24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4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42.xml"/><Relationship Id="rId1" Type="http://schemas.openxmlformats.org/officeDocument/2006/relationships/tags" Target="../tags/tag23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67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72.xml"/><Relationship Id="rId11" Type="http://schemas.openxmlformats.org/officeDocument/2006/relationships/image" Target="../media/image9.jpeg"/><Relationship Id="rId10" Type="http://schemas.openxmlformats.org/officeDocument/2006/relationships/tags" Target="../tags/tag17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7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74.xml"/><Relationship Id="rId2" Type="http://schemas.openxmlformats.org/officeDocument/2006/relationships/image" Target="../media/image10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7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83.xml"/><Relationship Id="rId1" Type="http://schemas.openxmlformats.org/officeDocument/2006/relationships/tags" Target="../tags/tag17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88.xml"/><Relationship Id="rId1" Type="http://schemas.openxmlformats.org/officeDocument/2006/relationships/tags" Target="../tags/tag18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3.xml"/><Relationship Id="rId1" Type="http://schemas.openxmlformats.org/officeDocument/2006/relationships/tags" Target="../tags/tag18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8.xml"/><Relationship Id="rId1" Type="http://schemas.openxmlformats.org/officeDocument/2006/relationships/tags" Target="../tags/tag19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9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03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>
          <a:xfrm>
            <a:off x="762635" y="4207510"/>
            <a:ext cx="4739640" cy="1047750"/>
          </a:xfrm>
        </p:spPr>
        <p:txBody>
          <a:bodyPr>
            <a:normAutofit/>
          </a:bodyPr>
          <a:p>
            <a:pPr lvl="0"/>
            <a:endParaRPr lang="en-US" altLang="zh-CN"/>
          </a:p>
          <a:p>
            <a:pPr lvl="0"/>
            <a:r>
              <a:rPr lang="en-US" altLang="zh-CN"/>
              <a:t>2023年12月</a:t>
            </a:r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762635" y="1406525"/>
            <a:ext cx="9505950" cy="1530985"/>
          </a:xfrm>
        </p:spPr>
        <p:txBody>
          <a:bodyPr/>
          <a:p>
            <a:r>
              <a:rPr lang="zh-CN" altLang="en-US" sz="3200"/>
              <a:t>湖北鑫三江生态园游乐船码头</a:t>
            </a:r>
            <a:endParaRPr lang="zh-CN" altLang="en-US" sz="3200"/>
          </a:p>
        </p:txBody>
      </p:sp>
      <p:sp>
        <p:nvSpPr>
          <p:cNvPr id="100" name="文本框 99"/>
          <p:cNvSpPr txBox="1"/>
          <p:nvPr/>
        </p:nvSpPr>
        <p:spPr>
          <a:xfrm>
            <a:off x="1028700" y="3576955"/>
            <a:ext cx="4206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solidFill>
                  <a:schemeClr val="bg1"/>
                </a:solidFill>
                <a:ea typeface="宋体" panose="02010600030101010101" pitchFamily="2" charset="-122"/>
              </a:rPr>
              <a:t>——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浮筒码头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初步建设方案</a:t>
            </a:r>
            <a:endParaRPr lang="zh-CN" altLang="en-US" sz="2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pic>
        <p:nvPicPr>
          <p:cNvPr id="2" name="图片 1" descr="蓝色浮筒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665" y="1045845"/>
            <a:ext cx="2557780" cy="2383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57090" y="901065"/>
            <a:ext cx="649351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    质：高分子量高密度聚乙烯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浮筒规格：长*宽*高（50*50*40cm）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浮筒重量：浮筒 7KG±300g/个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承载力:350kg/㎡；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对角拉力试验：单体浮筒对角连接耳可承受 1800N 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对变拉力试验：单体浮筒对边拉力大于 2500N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浮筒单体侧部静载承受压力为58.8/KN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拉伸屈服强度≦23Mpa，冲击强度(缺口)≦9KJ/㎡u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005" y="4788535"/>
            <a:ext cx="9459595" cy="1489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、材质特点：、</a:t>
            </a:r>
            <a:r>
              <a:rPr lang="zh-CN" sz="14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抗氧化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14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抗紫外线，</a:t>
            </a:r>
            <a:r>
              <a:rPr lang="zh-CN" sz="14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防冻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，不受海水、化学品、药剂、油渍及水生物的侵蚀；</a:t>
            </a: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2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、外观设计：浮筒体上部表面采用防滑花纹设计，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安全稳固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、使用寿命：</a:t>
            </a:r>
            <a:r>
              <a:rPr 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10-15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年以上。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、保养维护：使用期间基本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不需花费任何保养、维修费用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、环境适应性：在-60℃至80℃温度下能正常使用，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无污染、不破坏环境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4515" y="4420235"/>
            <a:ext cx="1298575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浮筒优势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4480" y="3803650"/>
            <a:ext cx="213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高分子聚乙烯浮筒</a:t>
            </a:r>
            <a:endParaRPr lang="en-US" altLang="zh-CN"/>
          </a:p>
        </p:txBody>
      </p:sp>
      <p:sp>
        <p:nvSpPr>
          <p:cNvPr id="6" name="标题 3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标题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08305" y="492125"/>
            <a:ext cx="4123690" cy="580390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lvl="0" algn="l">
              <a:buClrTx/>
              <a:buSzTx/>
            </a:pPr>
            <a:r>
              <a:rPr lang="zh-CN" altLang="zh-CN" sz="2000" dirty="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浮筒物理及环保性能参数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9"/>
            </p:custDataLst>
          </p:nvPr>
        </p:nvGraphicFramePr>
        <p:xfrm>
          <a:off x="480475" y="1409603"/>
          <a:ext cx="5781040" cy="4919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450"/>
                <a:gridCol w="2751455"/>
                <a:gridCol w="885825"/>
                <a:gridCol w="1337310"/>
              </a:tblGrid>
              <a:tr h="4248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单位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技术要求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长度</a:t>
                      </a:r>
                      <a:endParaRPr 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mm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500±5.0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厚度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mm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400±5.0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平角拉力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≥25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对角拉力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≥18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单筒重量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7±0.5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单个浮力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≥800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浮筒单体侧部静载承受压力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58.8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拉伸屈服强度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MPa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≦23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冲击强度(缺口)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KJ/㎡u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≦9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产品表面对橡胶类材质系数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μ≥3.1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产品表面对金属类材质系数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μ≥1.2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2760980" y="1072515"/>
            <a:ext cx="1448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1.</a:t>
            </a:r>
            <a:r>
              <a:rPr lang="zh-CN" altLang="en-US" sz="1600"/>
              <a:t>物理性能</a:t>
            </a:r>
            <a:endParaRPr lang="zh-CN" altLang="en-US" sz="1600"/>
          </a:p>
        </p:txBody>
      </p:sp>
      <p:graphicFrame>
        <p:nvGraphicFramePr>
          <p:cNvPr id="13" name="表格 12"/>
          <p:cNvGraphicFramePr/>
          <p:nvPr>
            <p:custDataLst>
              <p:tags r:id="rId11"/>
            </p:custDataLst>
          </p:nvPr>
        </p:nvGraphicFramePr>
        <p:xfrm>
          <a:off x="6345030" y="1409602"/>
          <a:ext cx="5236210" cy="439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480"/>
                <a:gridCol w="2185670"/>
                <a:gridCol w="1028700"/>
                <a:gridCol w="1229360"/>
              </a:tblGrid>
              <a:tr h="4127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单位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技术要求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959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高锰酸钾消耗量（水，60℃，2h）</a:t>
                      </a:r>
                      <a:endParaRPr 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mg/L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≤10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砷 As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≤25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汞 Hg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硒 Se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≤500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镉 Cd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≤75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锑 Sb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铅 Pb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≤90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铬 Cr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钡 Ba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≤1000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8392795" y="1072515"/>
            <a:ext cx="1448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2.</a:t>
            </a:r>
            <a:r>
              <a:rPr lang="zh-CN" altLang="en-US" sz="1600"/>
              <a:t>环保性能</a:t>
            </a:r>
            <a:endParaRPr lang="zh-CN" altLang="en-US" sz="1600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引桥面层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07085" y="2592070"/>
            <a:ext cx="30587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高耐防腐实心塑木地板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材质：木塑复合材质（</a:t>
            </a:r>
            <a:r>
              <a:rPr lang="en-US" altLang="zh-CN" sz="1400"/>
              <a:t>WPC</a:t>
            </a:r>
            <a:r>
              <a:rPr lang="zh-CN" altLang="en-US" sz="1400"/>
              <a:t>）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规格：</a:t>
            </a:r>
            <a:r>
              <a:rPr lang="en-US" altLang="zh-CN" sz="1400"/>
              <a:t>140*23mm</a:t>
            </a:r>
            <a:endParaRPr lang="en-US" altLang="zh-CN" sz="1400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598670" y="1673225"/>
            <a:ext cx="219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塑木地板优点：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598670" y="612775"/>
            <a:ext cx="609600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   塑木也称“木塑”是近年来建材行业内兴起的一种新型复合材料，其以聚乙烯、聚丙烯、聚氯乙烯等热塑性树脂为原料，经过挤压、模压、注塑成型等工序加工而成。</a:t>
            </a:r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7085" y="607695"/>
            <a:ext cx="2938272" cy="19842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7085" y="3828415"/>
            <a:ext cx="2983865" cy="203581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3865753" y="4182237"/>
            <a:ext cx="228600" cy="1328928"/>
          </a:xfrm>
          <a:prstGeom prst="rect">
            <a:avLst/>
          </a:prstGeom>
          <a:solidFill>
            <a:srgbClr val="FFFFFF"/>
          </a:solidFill>
        </p:spPr>
        <p:txBody>
          <a:bodyPr vert="wordArtVertRtl" wrap="none" lIns="0" tIns="0" rIns="0" bIns="0">
            <a:noAutofit/>
          </a:bodyPr>
          <a:p>
            <a:pPr indent="0"/>
            <a:r>
              <a:rPr lang="zh-TW" sz="1900">
                <a:latin typeface="MingLiU" panose="02020509000000000000" charset="-120"/>
                <a:ea typeface="MingLiU" panose="02020509000000000000" charset="-120"/>
              </a:rPr>
              <a:t>整体效果</a:t>
            </a:r>
            <a:endParaRPr lang="zh-TW" sz="1900">
              <a:latin typeface="MingLiU" panose="02020509000000000000" charset="-120"/>
              <a:ea typeface="MingLiU" panose="02020509000000000000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05020" y="2106295"/>
            <a:ext cx="6990745" cy="3820935"/>
            <a:chOff x="9558" y="1637"/>
            <a:chExt cx="8407" cy="5718"/>
          </a:xfrm>
        </p:grpSpPr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10933" y="1637"/>
              <a:ext cx="3067" cy="4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防水防潮可塑性强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10933" y="2217"/>
              <a:ext cx="6883" cy="473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85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解决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了木质产品在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潮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湿多水环境中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腐烂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和膨胀变形的问题，用于室外耐候性良好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10933" y="3157"/>
              <a:ext cx="3499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使用期限长实用性强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9"/>
              </p:custDataLst>
            </p:nvPr>
          </p:nvSpPr>
          <p:spPr>
            <a:xfrm>
              <a:off x="10934" y="3815"/>
              <a:ext cx="6965" cy="51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610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高强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度塑木，防虫蚊、密度大、耐腐蚀，浓厦的仿古气息表面光潘平整，抗压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能力强</a:t>
              </a:r>
              <a:endParaRPr lang="zh-CN" alt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10933" y="4744"/>
              <a:ext cx="3106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防滑设计表里如一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21"/>
              </p:custDataLst>
            </p:nvPr>
          </p:nvSpPr>
          <p:spPr>
            <a:xfrm>
              <a:off x="10934" y="5449"/>
              <a:ext cx="6926" cy="39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415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表面防水防滑设计，雨天不滑、不易龟裂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不易变形，真材实料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2"/>
              </p:custDataLst>
            </p:nvPr>
          </p:nvSpPr>
          <p:spPr>
            <a:xfrm>
              <a:off x="10933" y="6220"/>
              <a:ext cx="3158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物理性能好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23"/>
              </p:custDataLst>
            </p:nvPr>
          </p:nvSpPr>
          <p:spPr>
            <a:xfrm>
              <a:off x="10933" y="6600"/>
              <a:ext cx="7032" cy="731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60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强度较好、硬度较高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吸水性小、耐老化、耐腐蚀、抗静电、绝缘、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隔热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阻燃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、可抗高低温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0" name="圆角矩形 29"/>
            <p:cNvSpPr/>
            <p:nvPr>
              <p:custDataLst>
                <p:tags r:id="rId24"/>
              </p:custDataLst>
            </p:nvPr>
          </p:nvSpPr>
          <p:spPr>
            <a:xfrm>
              <a:off x="9558" y="1637"/>
              <a:ext cx="1134" cy="1134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1</a:t>
              </a:r>
              <a:endParaRPr lang="en-US" altLang="zh-CN" sz="2800"/>
            </a:p>
          </p:txBody>
        </p:sp>
        <p:sp>
          <p:nvSpPr>
            <p:cNvPr id="31" name="圆角矩形 30"/>
            <p:cNvSpPr/>
            <p:nvPr>
              <p:custDataLst>
                <p:tags r:id="rId25"/>
              </p:custDataLst>
            </p:nvPr>
          </p:nvSpPr>
          <p:spPr>
            <a:xfrm>
              <a:off x="9558" y="3166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2</a:t>
              </a:r>
              <a:endParaRPr lang="en-US" altLang="zh-CN" sz="2800"/>
            </a:p>
          </p:txBody>
        </p:sp>
        <p:sp>
          <p:nvSpPr>
            <p:cNvPr id="32" name="圆角矩形 31"/>
            <p:cNvSpPr/>
            <p:nvPr>
              <p:custDataLst>
                <p:tags r:id="rId26"/>
              </p:custDataLst>
            </p:nvPr>
          </p:nvSpPr>
          <p:spPr>
            <a:xfrm>
              <a:off x="9558" y="4694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3</a:t>
              </a:r>
              <a:endParaRPr lang="en-US" altLang="zh-CN" sz="2800"/>
            </a:p>
          </p:txBody>
        </p:sp>
        <p:sp>
          <p:nvSpPr>
            <p:cNvPr id="33" name="圆角矩形 32"/>
            <p:cNvSpPr/>
            <p:nvPr>
              <p:custDataLst>
                <p:tags r:id="rId27"/>
              </p:custDataLst>
            </p:nvPr>
          </p:nvSpPr>
          <p:spPr>
            <a:xfrm>
              <a:off x="9558" y="6222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4</a:t>
              </a:r>
              <a:endParaRPr lang="en-US" altLang="zh-CN" sz="2800"/>
            </a:p>
          </p:txBody>
        </p:sp>
      </p:grp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660" y="1000125"/>
            <a:ext cx="5348605" cy="4001135"/>
          </a:xfrm>
          <a:prstGeom prst="rect">
            <a:avLst/>
          </a:prstGeom>
        </p:spPr>
      </p:pic>
      <p:pic>
        <p:nvPicPr>
          <p:cNvPr id="11" name="图片 10" descr="18"/>
          <p:cNvPicPr>
            <a:picLocks noChangeAspect="1"/>
          </p:cNvPicPr>
          <p:nvPr/>
        </p:nvPicPr>
        <p:blipFill>
          <a:blip r:embed="rId9"/>
          <a:srcRect l="20921" r="21658"/>
          <a:stretch>
            <a:fillRect/>
          </a:stretch>
        </p:blipFill>
        <p:spPr>
          <a:xfrm rot="5400000">
            <a:off x="1207135" y="394970"/>
            <a:ext cx="4000500" cy="521144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2054864" y="249761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设计背景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942337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3"/>
            </p:custDataLst>
          </p:nvPr>
        </p:nvCxnSpPr>
        <p:spPr>
          <a:xfrm>
            <a:off x="948059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6519549" y="247094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401942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407664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2059940" y="3995420"/>
            <a:ext cx="138366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细部设计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942337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9"/>
            </p:custDataLst>
          </p:nvPr>
        </p:nvCxnSpPr>
        <p:spPr>
          <a:xfrm>
            <a:off x="948059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10"/>
            </p:custDataLst>
          </p:nvPr>
        </p:nvSpPr>
        <p:spPr>
          <a:xfrm>
            <a:off x="6519545" y="3995420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材料设计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5401942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2"/>
            </p:custDataLst>
          </p:nvPr>
        </p:nvCxnSpPr>
        <p:spPr>
          <a:xfrm>
            <a:off x="5407664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13"/>
            </p:custDataLst>
          </p:nvPr>
        </p:nvSpPr>
        <p:spPr>
          <a:xfrm>
            <a:off x="2054860" y="5519420"/>
            <a:ext cx="131381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fontScale="9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工程案例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14"/>
            </p:custDataLst>
          </p:nvPr>
        </p:nvSpPr>
        <p:spPr>
          <a:xfrm>
            <a:off x="942337" y="51617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15"/>
            </p:custDataLst>
          </p:nvPr>
        </p:nvCxnSpPr>
        <p:spPr>
          <a:xfrm>
            <a:off x="948059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4892675" y="832485"/>
            <a:ext cx="2239010" cy="7353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4000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000" spc="60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7"/>
            </p:custDataLst>
          </p:nvPr>
        </p:nvSpPr>
        <p:spPr>
          <a:xfrm>
            <a:off x="4387854" y="64547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8"/>
            </p:custDataLst>
          </p:nvPr>
        </p:nvSpPr>
        <p:spPr>
          <a:xfrm>
            <a:off x="4471610" y="72040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19"/>
            </p:custDataLst>
          </p:nvPr>
        </p:nvCxnSpPr>
        <p:spPr>
          <a:xfrm>
            <a:off x="5380994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7029688799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490" y="1303020"/>
            <a:ext cx="7270115" cy="404495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8" name="标题 37"/>
          <p:cNvSpPr>
            <a:spLocks noGrp="1"/>
          </p:cNvSpPr>
          <p:nvPr>
            <p:ph type="title" idx="4294967295"/>
          </p:nvPr>
        </p:nvSpPr>
        <p:spPr>
          <a:xfrm>
            <a:off x="411480" y="181610"/>
            <a:ext cx="1841500" cy="271145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建设地点</a:t>
            </a:r>
            <a:endParaRPr lang="zh-CN" sz="18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3" name="Freeform 36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732155" y="3560445"/>
            <a:ext cx="344805" cy="394970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8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8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8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8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0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1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0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2115" y="1155700"/>
            <a:ext cx="4149090" cy="169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湖北鑫三江生态园游乐船码头：</a:t>
            </a:r>
            <a:r>
              <a:rPr lang="en-US" altLang="zh-CN" sz="2000" dirty="0">
                <a:solidFill>
                  <a:schemeClr val="lt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 dirty="0">
                <a:solidFill>
                  <a:schemeClr val="lt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本工程位于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湖北鑫三江生态园。</a:t>
            </a:r>
            <a:endParaRPr lang="zh-CN" altLang="en-US" sz="16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</a:t>
            </a:r>
            <a:endParaRPr lang="zh-CN" altLang="en-US" sz="14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6525260" y="5414645"/>
            <a:ext cx="1153795" cy="36830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/>
              <a:t>项目位置</a:t>
            </a:r>
            <a:endParaRPr lang="zh-CN" altLang="en-US"/>
          </a:p>
        </p:txBody>
      </p:sp>
      <p:cxnSp>
        <p:nvCxnSpPr>
          <p:cNvPr id="9" name="肘形连接符 8"/>
          <p:cNvCxnSpPr>
            <a:stCxn id="8" idx="0"/>
          </p:cNvCxnSpPr>
          <p:nvPr/>
        </p:nvCxnSpPr>
        <p:spPr>
          <a:xfrm rot="16200000">
            <a:off x="6876415" y="3841115"/>
            <a:ext cx="1798955" cy="134747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角星 10"/>
          <p:cNvSpPr/>
          <p:nvPr/>
        </p:nvSpPr>
        <p:spPr>
          <a:xfrm>
            <a:off x="8332470" y="3362960"/>
            <a:ext cx="186690" cy="203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05e9c9f9a72de49543a5b0703fe8ee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115" y="2586990"/>
            <a:ext cx="4467860" cy="276098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9870" y="1176655"/>
            <a:ext cx="7395210" cy="412623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平面图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46340" y="1082040"/>
            <a:ext cx="4100195" cy="46939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一、主要尺寸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游乐船码头长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37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10.5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m，其中主过道宽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，驳船及登船口长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）钢引桥长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2.5m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，面层为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140*23mm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厚塑木地板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引桥与码头连接位置设置一个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4*2.5m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尺寸的过渡平台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二、连接、固定与防护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引桥搭接于浮筒平台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浮筒平台布置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根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165mm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钢管桩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）游乐船与码头间使用系船栓进行固定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）驳船位置安装防撞桶保护码头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）码头设置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1.1m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聚乙烯栏杆作为防护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9030970" y="63055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94355" y="5315585"/>
            <a:ext cx="2419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游乐船码头总平面图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1480" y="630555"/>
            <a:ext cx="13258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纯浮筒体系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纯浮筒"/>
          <p:cNvPicPr>
            <a:picLocks noChangeAspect="1"/>
          </p:cNvPicPr>
          <p:nvPr/>
        </p:nvPicPr>
        <p:blipFill>
          <a:blip r:embed="rId1"/>
          <a:srcRect t="13579"/>
          <a:stretch>
            <a:fillRect/>
          </a:stretch>
        </p:blipFill>
        <p:spPr>
          <a:xfrm>
            <a:off x="895350" y="481330"/>
            <a:ext cx="10016490" cy="3394710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15595" y="1322705"/>
            <a:ext cx="404495" cy="1984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码头结构断面图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82442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结构断面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1537970" y="3954145"/>
          <a:ext cx="8749665" cy="20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375"/>
                <a:gridCol w="2795270"/>
                <a:gridCol w="1294130"/>
                <a:gridCol w="3437890"/>
              </a:tblGrid>
              <a:tr h="381000"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结构信息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结构体系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纯浮筒</a:t>
                      </a:r>
                      <a:r>
                        <a:rPr lang="en-US" altLang="zh-CN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</a:t>
                      </a: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钢引桥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浮体类型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聚乙烯浮筒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500*500*400</a:t>
                      </a:r>
                      <a:endParaRPr lang="en-US" altLang="zh-CN" sz="1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389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栏杆类型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</a:t>
                      </a: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米高，聚乙烯栏杆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防撞桶规格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D1000</a:t>
                      </a: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橡胶防撞桶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最大浮力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charset="-122"/>
                          <a:sym typeface="+mn-ea"/>
                        </a:rPr>
                        <a:t>350kg/</a:t>
                      </a:r>
                      <a:r>
                        <a:rPr lang="en-US" altLang="zh-CN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charset="-122"/>
                          <a:sym typeface="+mn-ea"/>
                        </a:rPr>
                        <a:t>m</a:t>
                      </a:r>
                      <a:r>
                        <a:rPr lang="en-US" altLang="zh-CN" sz="140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charset="-122"/>
                          <a:sym typeface="+mn-ea"/>
                        </a:rPr>
                        <a:t>2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结构承载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charset="-122"/>
                          <a:sym typeface="+mn-ea"/>
                        </a:rPr>
                        <a:t>3.0KN/m</a:t>
                      </a:r>
                      <a:r>
                        <a:rPr lang="en-US" altLang="zh-CN" sz="140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黑体" panose="02010609060101010101" charset="-122"/>
                          <a:sym typeface="+mn-ea"/>
                        </a:rPr>
                        <a:t>2</a:t>
                      </a:r>
                      <a:endParaRPr lang="en-US" alt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固定方式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φ165mm</a:t>
                      </a: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钢管桩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引桥尺寸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2.5m</a:t>
                      </a: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r>
                        <a:rPr lang="en-US" altLang="zh-CN" sz="14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6m</a:t>
                      </a:r>
                      <a:endParaRPr lang="en-US" altLang="zh-CN" sz="14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4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29、32、35、40、43、4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汇报人姓名"/>
  <p:tag name="KSO_WM_UNIT_TYPE" val="b"/>
  <p:tag name="KSO_WM_TEMPLATE_CATEGORY" val="custom"/>
  <p:tag name="KSO_WM_TEMPLATE_INDEX" val="20204446"/>
  <p:tag name="KSO_WM_UNIT_ID" val="custom20204446_1*b*2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204446"/>
  <p:tag name="KSO_WM_UNIT_TYPE" val="a"/>
  <p:tag name="KSO_WM_UNIT_INDEX" val="1"/>
  <p:tag name="KSO_WM_UNIT_ISCONTENTSTITLE" val="0"/>
  <p:tag name="KSO_WM_UNIT_PRESET_TEXT" val="乘风破浪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D" val="custom20204446_1*a*1"/>
  <p:tag name="KSO_WM_UNIT_LAYERLEVEL" val="1"/>
  <p:tag name="KSO_WM_TAG_VERSION" val="1.0"/>
  <p:tag name="KSO_WM_BEAUTIFY_FLAG" val="#wm#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3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46"/>
  <p:tag name="KSO_WM_SLIDE_ID" val="custom20204446_1"/>
  <p:tag name="KSO_WM_TEMPLATE_MASTER_THUMB_INDEX" val="12"/>
  <p:tag name="KSO_WM_TEMPLATE_THUMBS_INDEX" val="1、4、7、9、12、16、17、22、25、26、27、28、29、32、35、40、43、44"/>
</p:tagLst>
</file>

<file path=ppt/tags/tag14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1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2"/>
  <p:tag name="KSO_WM_UNIT_LINE_FORE_SCHEMECOLOR_INDEX" val="5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1"/>
  <p:tag name="KSO_WM_UNIT_TEXT_FILL_FORE_SCHEMECOLOR_INDEX" val="5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2"/>
  <p:tag name="KSO_WM_UNIT_LINE_FORE_SCHEMECOLOR_INDEX" val="5"/>
  <p:tag name="KSO_WM_UNIT_LINE_FILL_TYPE" val="2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1"/>
  <p:tag name="KSO_WM_UNIT_TEXT_FILL_FORE_SCHEMECOLOR_INDEX" val="5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2"/>
  <p:tag name="KSO_WM_UNIT_LINE_FORE_SCHEMECOLOR_INDEX" val="5"/>
  <p:tag name="KSO_WM_UNIT_LINE_FILL_TYPE" val="2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5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1"/>
  <p:tag name="KSO_WM_UNIT_TEXT_FILL_FORE_SCHEMECOLOR_INDEX" val="5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2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46"/>
  <p:tag name="KSO_WM_UNIT_ID" val="custom20204446_5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6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446"/>
  <p:tag name="KSO_WM_SLIDE_ID" val="custom20204446_5"/>
</p:tagLst>
</file>

<file path=ppt/tags/tag1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171.xml><?xml version="1.0" encoding="utf-8"?>
<p:tagLst xmlns:p="http://schemas.openxmlformats.org/presentationml/2006/main">
  <p:tag name="KSO_WM_UNIT_PLACING_PICTURE_USER_VIEWPORT" val="{&quot;height&quot;:1016,&quot;width&quot;:1085}"/>
</p:tagLst>
</file>

<file path=ppt/tags/tag17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0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9*a*1"/>
  <p:tag name="KSO_WM_TEMPLATE_CATEGORY" val="custom"/>
  <p:tag name="KSO_WM_TEMPLATE_INDEX" val="20202582"/>
  <p:tag name="KSO_WM_UNIT_LAYERLEVEL" val="1"/>
  <p:tag name="KSO_WM_TAG_VERSION" val="1.0"/>
  <p:tag name="KSO_WM_BEAUTIFY_FLAG" val=""/>
  <p:tag name="KSO_WM_UNIT_ISNUMDGMTITLE" val="0"/>
</p:tagLst>
</file>

<file path=ppt/tags/tag212.xml><?xml version="1.0" encoding="utf-8"?>
<p:tagLst xmlns:p="http://schemas.openxmlformats.org/presentationml/2006/main">
  <p:tag name="KSO_WM_UNIT_TABLE_BEAUTIFY" val="smartTable{dc0ef2e6-012b-4fe8-9785-0dab0a71ae57}"/>
  <p:tag name="TABLE_RECT" val="40.0827*127.492*468.8*368.55"/>
  <p:tag name="TABLE_EMPHASIZE_COLOR" val="6579300"/>
  <p:tag name="TABLE_ONEKEY_SKIN_IDX" val="0"/>
  <p:tag name="TABLE_SKINIDX" val="-1"/>
  <p:tag name="TABLE_COLORIDX" val="l"/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UNIT_TABLE_BEAUTIFY" val="smartTable{c2a1c2fc-a7a3-4554-9898-fef5f37a5ee5}"/>
  <p:tag name="TABLE_RECT" val="511.709*137.042*412.3*349.45"/>
  <p:tag name="TABLE_EMPHASIZE_COLOR" val="6579300"/>
  <p:tag name="TABLE_ONEKEY_SKIN_IDX" val="0"/>
  <p:tag name="TABLE_SKINIDX" val="-1"/>
  <p:tag name="TABLE_COLORIDX" val="l"/>
  <p:tag name="TABLE_ENDDRAG_ORIGIN_RECT" val="412*283"/>
  <p:tag name="TABLE_ENDDRAG_RECT" val="515*206*412*283"/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3.xml><?xml version="1.0" encoding="utf-8"?>
<p:tagLst xmlns:p="http://schemas.openxmlformats.org/presentationml/2006/main">
  <p:tag name="COMMONDATA" val="eyJoZGlkIjoiZmQwN2U5OTYzZGVlNzBlZmYwMDU5NjBjYjBiNmIzNDAifQ=="/>
  <p:tag name="KSO_WPP_MARK_KEY" val="032b2ff8-997f-44c9-a5e2-f85d48b2d8ea"/>
  <p:tag name="commondata" val="eyJoZGlkIjoiNDk3M2FhZDAzMjk0NWMyNTEzNzQ4YjBhNjc1M2QzYjMifQ==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DEF"/>
      </a:dk2>
      <a:lt2>
        <a:srgbClr val="FBFCFC"/>
      </a:lt2>
      <a:accent1>
        <a:srgbClr val="286C95"/>
      </a:accent1>
      <a:accent2>
        <a:srgbClr val="196B64"/>
      </a:accent2>
      <a:accent3>
        <a:srgbClr val="2D6033"/>
      </a:accent3>
      <a:accent4>
        <a:srgbClr val="564D1A"/>
      </a:accent4>
      <a:accent5>
        <a:srgbClr val="85371B"/>
      </a:accent5>
      <a:accent6>
        <a:srgbClr val="94283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1540</Words>
  <Application>WPS 演示</Application>
  <PresentationFormat>宽屏</PresentationFormat>
  <Paragraphs>355</Paragraphs>
  <Slides>13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汉仪旗黑-85S</vt:lpstr>
      <vt:lpstr>黑体</vt:lpstr>
      <vt:lpstr>Calibri</vt:lpstr>
      <vt:lpstr>MingLiU</vt:lpstr>
      <vt:lpstr>Arial Unicode MS</vt:lpstr>
      <vt:lpstr>2_Office 主题​​</vt:lpstr>
      <vt:lpstr>湖北鑫三江生态园游乐船码头</vt:lpstr>
      <vt:lpstr>PowerPoint 演示文稿</vt:lpstr>
      <vt:lpstr>1.建设地点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197</cp:revision>
  <dcterms:created xsi:type="dcterms:W3CDTF">2015-05-05T08:02:00Z</dcterms:created>
  <dcterms:modified xsi:type="dcterms:W3CDTF">2023-12-21T07:49:48Z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11166C73F7DF4E60800667FF5609EAF8_13</vt:lpwstr>
  </property>
  <property fmtid="{D5CDD505-2E9C-101B-9397-08002B2CF9AE}" pid="4" name="KSOSaveFontToCloudKey">
    <vt:lpwstr>330673632_cloud</vt:lpwstr>
  </property>
</Properties>
</file>